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4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_rels/slideLayout96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charts/chart15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_rels/presentation.xml.rels" ContentType="application/vnd.openxmlformats-package.relationships+xml"/>
  <Override PartName="/ppt/media/image20.png" ContentType="image/png"/>
  <Override PartName="/ppt/media/image5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9.png" ContentType="image/png"/>
  <Override PartName="/ppt/media/image3.png" ContentType="image/png"/>
  <Override PartName="/ppt/media/image38.png" ContentType="image/png"/>
  <Override PartName="/ppt/media/image7.png" ContentType="image/png"/>
  <Override PartName="/ppt/media/image2.png" ContentType="image/png"/>
  <Override PartName="/ppt/media/image37.png" ContentType="image/png"/>
  <Override PartName="/ppt/media/image21.png" ContentType="image/png"/>
  <Override PartName="/ppt/media/image6.png" ContentType="image/png"/>
  <Override PartName="/ppt/media/image1.png" ContentType="image/png"/>
  <Override PartName="/ppt/media/image36.png" ContentType="image/png"/>
  <Override PartName="/ppt/media/image8.png" ContentType="image/png"/>
  <Override PartName="/ppt/media/image23.png" ContentType="image/png"/>
  <Override PartName="/ppt/media/image10.png" ContentType="image/png"/>
  <Override PartName="/ppt/media/image9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47.jpeg" ContentType="image/jpe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40.png" ContentType="image/png"/>
  <Override PartName="/ppt/media/image41.png" ContentType="image/png"/>
  <Override PartName="/ppt/media/image22.png" ContentType="image/png"/>
  <Override PartName="/ppt/media/image46.jpeg" ContentType="image/jpeg"/>
  <Override PartName="/ppt/media/image48.jpeg" ContentType="image/jpe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</p:sldIdLst>
  <p:sldSz cx="12188825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
</Relationships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plotArea>
      <c:spPr>
        <a:noFill/>
        <a:ln>
          <a:noFill/>
        </a:ln>
      </c:spPr>
    </c:plotArea>
    <c:plotVisOnly val="1"/>
    <c:dispBlanksAs val="gap"/>
  </c:chart>
  <c:spPr>
    <a:noFill/>
    <a:ln>
      <a:noFill/>
    </a:ln>
  </c:spPr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plotArea>
      <c:spPr>
        <a:noFill/>
        <a:ln>
          <a:noFill/>
        </a:ln>
      </c:spPr>
    </c:plotArea>
    <c:plotVisOnly val="1"/>
    <c:dispBlanksAs val="gap"/>
  </c:chart>
  <c:spPr>
    <a:noFill/>
    <a:ln>
      <a:noFill/>
    </a:ln>
  </c:spPr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plotArea>
      <c:spPr>
        <a:noFill/>
        <a:ln>
          <a:noFill/>
        </a:ln>
      </c:spPr>
    </c:plotArea>
    <c:plotVisOnly val="1"/>
    <c:dispBlanksAs val="gap"/>
  </c:chart>
  <c:spPr>
    <a:noFill/>
    <a:ln>
      <a:noFill/>
    </a:ln>
  </c:spPr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plotArea>
      <c:spPr>
        <a:noFill/>
        <a:ln>
          <a:noFill/>
        </a:ln>
      </c:spPr>
    </c:plotArea>
    <c:plotVisOnly val="1"/>
    <c:dispBlanksAs val="gap"/>
  </c:chart>
  <c:spPr>
    <a:noFill/>
    <a:ln>
      <a:noFill/>
    </a:ln>
  </c:spPr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plotArea>
      <c:spPr>
        <a:noFill/>
        <a:ln>
          <a:noFill/>
        </a:ln>
      </c:spPr>
    </c:plotArea>
    <c:plotVisOnly val="1"/>
    <c:dispBlanksAs val="gap"/>
  </c:chart>
  <c:spPr>
    <a:noFill/>
    <a:ln>
      <a:noFill/>
    </a:ln>
  </c:spPr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jpeg>
</file>

<file path=ppt/media/image48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4.png"/><Relationship Id="rId3" Type="http://schemas.openxmlformats.org/officeDocument/2006/relationships/image" Target="../media/image15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7.png"/><Relationship Id="rId3" Type="http://schemas.openxmlformats.org/officeDocument/2006/relationships/image" Target="../media/image18.png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20.png"/><Relationship Id="rId3" Type="http://schemas.openxmlformats.org/officeDocument/2006/relationships/image" Target="../media/image21.png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23.png"/><Relationship Id="rId3" Type="http://schemas.openxmlformats.org/officeDocument/2006/relationships/image" Target="../media/image24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6" name="" descr=""/>
          <p:cNvPicPr/>
          <p:nvPr/>
        </p:nvPicPr>
        <p:blipFill>
          <a:blip r:embed="rId2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7" name="" descr=""/>
          <p:cNvPicPr/>
          <p:nvPr/>
        </p:nvPicPr>
        <p:blipFill>
          <a:blip r:embed="rId3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8" name="" descr=""/>
          <p:cNvPicPr/>
          <p:nvPr/>
        </p:nvPicPr>
        <p:blipFill>
          <a:blip r:embed="rId2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9" name="" descr=""/>
          <p:cNvPicPr/>
          <p:nvPr/>
        </p:nvPicPr>
        <p:blipFill>
          <a:blip r:embed="rId3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0" name="" descr=""/>
          <p:cNvPicPr/>
          <p:nvPr/>
        </p:nvPicPr>
        <p:blipFill>
          <a:blip r:embed="rId2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61" name="" descr=""/>
          <p:cNvPicPr/>
          <p:nvPr/>
        </p:nvPicPr>
        <p:blipFill>
          <a:blip r:embed="rId3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2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201" name="" descr=""/>
          <p:cNvPicPr/>
          <p:nvPr/>
        </p:nvPicPr>
        <p:blipFill>
          <a:blip r:embed="rId3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2" name="" descr=""/>
          <p:cNvPicPr/>
          <p:nvPr/>
        </p:nvPicPr>
        <p:blipFill>
          <a:blip r:embed="rId2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243" name="" descr=""/>
          <p:cNvPicPr/>
          <p:nvPr/>
        </p:nvPicPr>
        <p:blipFill>
          <a:blip r:embed="rId3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PlaceHolder 3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4" name="" descr=""/>
          <p:cNvPicPr/>
          <p:nvPr/>
        </p:nvPicPr>
        <p:blipFill>
          <a:blip r:embed="rId2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285" name="" descr=""/>
          <p:cNvPicPr/>
          <p:nvPr/>
        </p:nvPicPr>
        <p:blipFill>
          <a:blip r:embed="rId3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0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6" name="" descr=""/>
          <p:cNvPicPr/>
          <p:nvPr/>
        </p:nvPicPr>
        <p:blipFill>
          <a:blip r:embed="rId2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27" name="" descr=""/>
          <p:cNvPicPr/>
          <p:nvPr/>
        </p:nvPicPr>
        <p:blipFill>
          <a:blip r:embed="rId3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5874840" y="3275280"/>
            <a:ext cx="4345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E9031077-0E5A-4ECB-AFBB-2961CC6E8C5A}" type="slidenum"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" name="endava-new-logo.png" descr=""/>
          <p:cNvPicPr/>
          <p:nvPr/>
        </p:nvPicPr>
        <p:blipFill>
          <a:blip r:embed="rId2"/>
          <a:stretch/>
        </p:blipFill>
        <p:spPr>
          <a:xfrm>
            <a:off x="785160" y="1190160"/>
            <a:ext cx="2436120" cy="802440"/>
          </a:xfrm>
          <a:prstGeom prst="rect">
            <a:avLst/>
          </a:prstGeom>
          <a:ln w="12600">
            <a:noFill/>
          </a:ln>
        </p:spPr>
      </p:pic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5336640" y="2665440"/>
            <a:ext cx="4345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9EAAA433-C016-4BF3-897B-99F9DC940C95}" type="slidenum"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CustomShape 2"/>
          <p:cNvSpPr/>
          <p:nvPr/>
        </p:nvSpPr>
        <p:spPr>
          <a:xfrm>
            <a:off x="198000" y="6478560"/>
            <a:ext cx="434520" cy="17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71AFB985-1767-4E9E-BCC8-E939F5673811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Line 3"/>
          <p:cNvSpPr/>
          <p:nvPr/>
        </p:nvSpPr>
        <p:spPr>
          <a:xfrm>
            <a:off x="333720" y="6274440"/>
            <a:ext cx="11533680" cy="59400"/>
          </a:xfrm>
          <a:prstGeom prst="line">
            <a:avLst/>
          </a:prstGeom>
          <a:ln cap="rnd" w="3240">
            <a:solidFill>
              <a:srgbClr val="a6aaa9"/>
            </a:solidFill>
            <a:custDash>
              <a:ds d="4200000" sp="16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41" name="Picture 11" descr=""/>
          <p:cNvPicPr/>
          <p:nvPr/>
        </p:nvPicPr>
        <p:blipFill>
          <a:blip r:embed="rId2"/>
          <a:stretch/>
        </p:blipFill>
        <p:spPr>
          <a:xfrm>
            <a:off x="11055240" y="6445440"/>
            <a:ext cx="808560" cy="264240"/>
          </a:xfrm>
          <a:prstGeom prst="rect">
            <a:avLst/>
          </a:prstGeom>
          <a:ln>
            <a:noFill/>
          </a:ln>
        </p:spPr>
      </p:pic>
      <p:sp>
        <p:nvSpPr>
          <p:cNvPr id="42" name="Line 4"/>
          <p:cNvSpPr/>
          <p:nvPr/>
        </p:nvSpPr>
        <p:spPr>
          <a:xfrm flipH="1">
            <a:off x="806400" y="1708920"/>
            <a:ext cx="10544040" cy="17280"/>
          </a:xfrm>
          <a:prstGeom prst="line">
            <a:avLst/>
          </a:prstGeom>
          <a:ln cap="rnd" w="3168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5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5874840" y="3275280"/>
            <a:ext cx="4345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2AF1D35A-2EE2-48E7-B97A-E8FE8141FA82}" type="slidenum"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198000" y="6478560"/>
            <a:ext cx="434520" cy="17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0D0CEB5E-817C-4712-AEFA-CDAB7B628EF5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Line 3"/>
          <p:cNvSpPr/>
          <p:nvPr/>
        </p:nvSpPr>
        <p:spPr>
          <a:xfrm>
            <a:off x="333720" y="6274440"/>
            <a:ext cx="11533680" cy="59400"/>
          </a:xfrm>
          <a:prstGeom prst="line">
            <a:avLst/>
          </a:prstGeom>
          <a:ln cap="rnd" w="3240">
            <a:solidFill>
              <a:srgbClr val="a6aaa9"/>
            </a:solidFill>
            <a:custDash>
              <a:ds d="4200000" sp="16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82" name="Picture 24" descr=""/>
          <p:cNvPicPr/>
          <p:nvPr/>
        </p:nvPicPr>
        <p:blipFill>
          <a:blip r:embed="rId2"/>
          <a:stretch/>
        </p:blipFill>
        <p:spPr>
          <a:xfrm>
            <a:off x="11055240" y="6445440"/>
            <a:ext cx="808560" cy="264240"/>
          </a:xfrm>
          <a:prstGeom prst="rect">
            <a:avLst/>
          </a:prstGeom>
          <a:ln>
            <a:noFill/>
          </a:ln>
        </p:spPr>
      </p:pic>
      <p:sp>
        <p:nvSpPr>
          <p:cNvPr id="83" name="Line 4"/>
          <p:cNvSpPr/>
          <p:nvPr/>
        </p:nvSpPr>
        <p:spPr>
          <a:xfrm flipH="1">
            <a:off x="806400" y="1290240"/>
            <a:ext cx="10544040" cy="17280"/>
          </a:xfrm>
          <a:prstGeom prst="line">
            <a:avLst/>
          </a:prstGeom>
          <a:ln cap="rnd" w="3168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PlaceHolder 5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5874840" y="3275280"/>
            <a:ext cx="4345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8F2FBC64-B218-4A1D-8C69-EC56E8473FD4}" type="slidenum"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5874840" y="3275280"/>
            <a:ext cx="4345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4AD1BC13-E8F8-47F5-A4B0-EE4D5A537205}" type="slidenum"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Line 3"/>
          <p:cNvSpPr/>
          <p:nvPr/>
        </p:nvSpPr>
        <p:spPr>
          <a:xfrm flipH="1">
            <a:off x="806400" y="1290240"/>
            <a:ext cx="10544040" cy="17280"/>
          </a:xfrm>
          <a:prstGeom prst="line">
            <a:avLst/>
          </a:prstGeom>
          <a:ln cap="rnd" w="3168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4"/>
          <p:cNvSpPr/>
          <p:nvPr/>
        </p:nvSpPr>
        <p:spPr>
          <a:xfrm>
            <a:off x="198000" y="6478560"/>
            <a:ext cx="434520" cy="17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15B1F587-D91D-4200-BADF-8306EF7CA0FB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Line 5"/>
          <p:cNvSpPr/>
          <p:nvPr/>
        </p:nvSpPr>
        <p:spPr>
          <a:xfrm>
            <a:off x="333720" y="6274440"/>
            <a:ext cx="11533680" cy="59400"/>
          </a:xfrm>
          <a:prstGeom prst="line">
            <a:avLst/>
          </a:prstGeom>
          <a:ln cap="rnd" w="3240">
            <a:solidFill>
              <a:srgbClr val="a6aaa9"/>
            </a:solidFill>
            <a:custDash>
              <a:ds d="4200000" sp="16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Picture 16" descr=""/>
          <p:cNvPicPr/>
          <p:nvPr/>
        </p:nvPicPr>
        <p:blipFill>
          <a:blip r:embed="rId2"/>
          <a:stretch/>
        </p:blipFill>
        <p:spPr>
          <a:xfrm>
            <a:off x="11055240" y="6445440"/>
            <a:ext cx="808560" cy="264240"/>
          </a:xfrm>
          <a:prstGeom prst="rect">
            <a:avLst/>
          </a:prstGeom>
          <a:ln>
            <a:noFill/>
          </a:ln>
        </p:spPr>
      </p:pic>
      <p:sp>
        <p:nvSpPr>
          <p:cNvPr id="126" name="PlaceHolder 6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198000" y="6478560"/>
            <a:ext cx="434520" cy="17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CB22B6DD-DD62-4AE2-B678-AFC82157BA8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Line 2"/>
          <p:cNvSpPr/>
          <p:nvPr/>
        </p:nvSpPr>
        <p:spPr>
          <a:xfrm>
            <a:off x="333720" y="6274440"/>
            <a:ext cx="11533680" cy="59400"/>
          </a:xfrm>
          <a:prstGeom prst="line">
            <a:avLst/>
          </a:prstGeom>
          <a:ln cap="rnd" w="3240">
            <a:solidFill>
              <a:srgbClr val="a6aaa9"/>
            </a:solidFill>
            <a:custDash>
              <a:ds d="4200000" sp="16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64" name="Picture 24" descr=""/>
          <p:cNvPicPr/>
          <p:nvPr/>
        </p:nvPicPr>
        <p:blipFill>
          <a:blip r:embed="rId2"/>
          <a:stretch/>
        </p:blipFill>
        <p:spPr>
          <a:xfrm>
            <a:off x="11055240" y="6445440"/>
            <a:ext cx="808560" cy="264240"/>
          </a:xfrm>
          <a:prstGeom prst="rect">
            <a:avLst/>
          </a:prstGeom>
          <a:ln>
            <a:noFill/>
          </a:ln>
        </p:spPr>
      </p:pic>
      <p:sp>
        <p:nvSpPr>
          <p:cNvPr id="165" name="Line 3"/>
          <p:cNvSpPr/>
          <p:nvPr/>
        </p:nvSpPr>
        <p:spPr>
          <a:xfrm flipH="1">
            <a:off x="806400" y="1290240"/>
            <a:ext cx="10544040" cy="17280"/>
          </a:xfrm>
          <a:prstGeom prst="line">
            <a:avLst/>
          </a:prstGeom>
          <a:ln cap="rnd" w="3168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PlaceHolder 4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5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874840" y="3275280"/>
            <a:ext cx="4345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3699C8AC-5807-4DF6-9E90-1FD13C3375E8}" type="slidenum"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5874840" y="3275280"/>
            <a:ext cx="4345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B5CC6650-7563-4F5B-9CB6-D37119E8FAEF}" type="slidenum"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3"/>
          <p:cNvSpPr/>
          <p:nvPr/>
        </p:nvSpPr>
        <p:spPr>
          <a:xfrm>
            <a:off x="198000" y="6478560"/>
            <a:ext cx="434520" cy="17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9504F048-90F7-4450-BE76-35FA296B6BBE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Line 4"/>
          <p:cNvSpPr/>
          <p:nvPr/>
        </p:nvSpPr>
        <p:spPr>
          <a:xfrm>
            <a:off x="333720" y="6274440"/>
            <a:ext cx="11533680" cy="59400"/>
          </a:xfrm>
          <a:prstGeom prst="line">
            <a:avLst/>
          </a:prstGeom>
          <a:ln cap="rnd" w="3240">
            <a:solidFill>
              <a:srgbClr val="a6aaa9"/>
            </a:solidFill>
            <a:custDash>
              <a:ds d="4200000" sp="16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06" name="Picture 24" descr=""/>
          <p:cNvPicPr/>
          <p:nvPr/>
        </p:nvPicPr>
        <p:blipFill>
          <a:blip r:embed="rId2"/>
          <a:stretch/>
        </p:blipFill>
        <p:spPr>
          <a:xfrm>
            <a:off x="11055240" y="6445440"/>
            <a:ext cx="808560" cy="264240"/>
          </a:xfrm>
          <a:prstGeom prst="rect">
            <a:avLst/>
          </a:prstGeom>
          <a:ln>
            <a:noFill/>
          </a:ln>
        </p:spPr>
      </p:pic>
      <p:sp>
        <p:nvSpPr>
          <p:cNvPr id="207" name="Line 5"/>
          <p:cNvSpPr/>
          <p:nvPr/>
        </p:nvSpPr>
        <p:spPr>
          <a:xfrm flipH="1">
            <a:off x="806400" y="1290240"/>
            <a:ext cx="10544040" cy="17280"/>
          </a:xfrm>
          <a:prstGeom prst="line">
            <a:avLst/>
          </a:prstGeom>
          <a:ln cap="rnd" w="3168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PlaceHolder 6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7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5874840" y="3275280"/>
            <a:ext cx="4345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01829F2B-7036-491C-A7A7-1D6958F03985}" type="slidenum"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5874840" y="3275280"/>
            <a:ext cx="4345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4B13F09A-1D99-43C0-B66B-0970A4B48439}" type="slidenum"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198000" y="6478560"/>
            <a:ext cx="434520" cy="17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AD02508B-FB92-41A3-85BF-C0B005B9481C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Line 4"/>
          <p:cNvSpPr/>
          <p:nvPr/>
        </p:nvSpPr>
        <p:spPr>
          <a:xfrm>
            <a:off x="333720" y="6274440"/>
            <a:ext cx="11533680" cy="59400"/>
          </a:xfrm>
          <a:prstGeom prst="line">
            <a:avLst/>
          </a:prstGeom>
          <a:ln cap="rnd" w="3240">
            <a:solidFill>
              <a:srgbClr val="a6aaa9"/>
            </a:solidFill>
            <a:custDash>
              <a:ds d="4200000" sp="16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48" name="Picture 16" descr=""/>
          <p:cNvPicPr/>
          <p:nvPr/>
        </p:nvPicPr>
        <p:blipFill>
          <a:blip r:embed="rId2"/>
          <a:stretch/>
        </p:blipFill>
        <p:spPr>
          <a:xfrm>
            <a:off x="11055240" y="6445440"/>
            <a:ext cx="808560" cy="264240"/>
          </a:xfrm>
          <a:prstGeom prst="rect">
            <a:avLst/>
          </a:prstGeom>
          <a:ln>
            <a:noFill/>
          </a:ln>
        </p:spPr>
      </p:pic>
      <p:sp>
        <p:nvSpPr>
          <p:cNvPr id="249" name="Line 5"/>
          <p:cNvSpPr/>
          <p:nvPr/>
        </p:nvSpPr>
        <p:spPr>
          <a:xfrm flipH="1">
            <a:off x="806400" y="1290240"/>
            <a:ext cx="10544040" cy="17280"/>
          </a:xfrm>
          <a:prstGeom prst="line">
            <a:avLst/>
          </a:prstGeom>
          <a:ln cap="rnd" w="3168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PlaceHolder 6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PlaceHolder 7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5874840" y="3275280"/>
            <a:ext cx="4345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6A90BD32-545B-4051-85B8-BC3F5EA952A2}" type="slidenum"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5874840" y="3275280"/>
            <a:ext cx="4345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69439AED-9422-4107-B0BC-5A65A49DB1EC}" type="slidenum"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8" name="Line 3"/>
          <p:cNvSpPr/>
          <p:nvPr/>
        </p:nvSpPr>
        <p:spPr>
          <a:xfrm flipH="1">
            <a:off x="806400" y="1290240"/>
            <a:ext cx="10544040" cy="17280"/>
          </a:xfrm>
          <a:prstGeom prst="line">
            <a:avLst/>
          </a:prstGeom>
          <a:ln cap="rnd" w="31680">
            <a:solidFill>
              <a:srgbClr val="000000"/>
            </a:solidFill>
            <a:custDash>
              <a:ds d="100000" sp="1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CustomShape 4"/>
          <p:cNvSpPr/>
          <p:nvPr/>
        </p:nvSpPr>
        <p:spPr>
          <a:xfrm>
            <a:off x="198000" y="6478560"/>
            <a:ext cx="434520" cy="17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fld id="{9E907A83-9242-4A0F-B9D2-7E5AC0FBE01C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DejaVu Sans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0" name="Line 5"/>
          <p:cNvSpPr/>
          <p:nvPr/>
        </p:nvSpPr>
        <p:spPr>
          <a:xfrm>
            <a:off x="333720" y="6274440"/>
            <a:ext cx="11533680" cy="59400"/>
          </a:xfrm>
          <a:prstGeom prst="line">
            <a:avLst/>
          </a:prstGeom>
          <a:ln cap="rnd" w="3240">
            <a:solidFill>
              <a:srgbClr val="a6aaa9"/>
            </a:solidFill>
            <a:custDash>
              <a:ds d="4200000" sp="16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91" name="Picture 16" descr=""/>
          <p:cNvPicPr/>
          <p:nvPr/>
        </p:nvPicPr>
        <p:blipFill>
          <a:blip r:embed="rId2"/>
          <a:stretch/>
        </p:blipFill>
        <p:spPr>
          <a:xfrm>
            <a:off x="11055240" y="6445440"/>
            <a:ext cx="808560" cy="264240"/>
          </a:xfrm>
          <a:prstGeom prst="rect">
            <a:avLst/>
          </a:prstGeom>
          <a:ln>
            <a:noFill/>
          </a:ln>
        </p:spPr>
      </p:pic>
      <p:sp>
        <p:nvSpPr>
          <p:cNvPr id="292" name="PlaceHolder 6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3" name="PlaceHolder 7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chart" Target="../charts/chart11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slideLayout" Target="../slideLayouts/slideLayout7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chart" Target="../charts/chart12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slideLayout" Target="../slideLayouts/slideLayout7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chart" Target="../charts/chart13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slideLayout" Target="../slideLayouts/slideLayout7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chart" Target="../charts/chart14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5" Type="http://schemas.openxmlformats.org/officeDocument/2006/relationships/slideLayout" Target="../slideLayouts/slideLayout7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chart" Target="../charts/chart15.xml"/><Relationship Id="rId2" Type="http://schemas.openxmlformats.org/officeDocument/2006/relationships/image" Target="../media/image44.png"/><Relationship Id="rId3" Type="http://schemas.openxmlformats.org/officeDocument/2006/relationships/image" Target="../media/image45.png"/><Relationship Id="rId4" Type="http://schemas.openxmlformats.org/officeDocument/2006/relationships/slideLayout" Target="../slideLayouts/slideLayout7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46.jpeg"/><Relationship Id="rId2" Type="http://schemas.openxmlformats.org/officeDocument/2006/relationships/image" Target="../media/image47.jpeg"/><Relationship Id="rId3" Type="http://schemas.openxmlformats.org/officeDocument/2006/relationships/slideLayout" Target="../slideLayouts/slideLayout7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hyperlink" Target="http://galenframework.com/docs/getting-started-configuration/galenframework.com" TargetMode="External"/><Relationship Id="rId2" Type="http://schemas.openxmlformats.org/officeDocument/2006/relationships/hyperlink" Target="https://jbehave.org/introduction.html" TargetMode="External"/><Relationship Id="rId3" Type="http://schemas.openxmlformats.org/officeDocument/2006/relationships/hyperlink" Target="https://www.guru99.com/page-object-model-pom-page-factory-in-selenium-ultimate-guide.html" TargetMode="External"/><Relationship Id="rId4" Type="http://schemas.openxmlformats.org/officeDocument/2006/relationships/slideLayout" Target="../slideLayouts/slideLayout7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8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s://www.lambdatest.com/" TargetMode="External"/><Relationship Id="rId2" Type="http://schemas.openxmlformats.org/officeDocument/2006/relationships/hyperlink" Target="https://www.lambdatest.com/" TargetMode="External"/><Relationship Id="rId3" Type="http://schemas.openxmlformats.org/officeDocument/2006/relationships/hyperlink" Target="https://www.lambdatest.com/" TargetMode="External"/><Relationship Id="rId4" Type="http://schemas.openxmlformats.org/officeDocument/2006/relationships/slideLayout" Target="../slideLayouts/slideLayout6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7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609120" y="273600"/>
            <a:ext cx="10968840" cy="114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9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2252600" cy="6912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CustomShape 1"/>
          <p:cNvSpPr/>
          <p:nvPr/>
        </p:nvSpPr>
        <p:spPr>
          <a:xfrm>
            <a:off x="4950720" y="3054240"/>
            <a:ext cx="6395760" cy="108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384" name="Content Placeholder 8"/>
          <p:cNvGraphicFramePr/>
          <p:nvPr/>
        </p:nvGraphicFramePr>
        <p:xfrm>
          <a:off x="326160" y="1910160"/>
          <a:ext cx="4620600" cy="3007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85" name="CustomShape 2"/>
          <p:cNvSpPr/>
          <p:nvPr/>
        </p:nvSpPr>
        <p:spPr>
          <a:xfrm>
            <a:off x="1462320" y="914400"/>
            <a:ext cx="9412920" cy="113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6" name="CustomShape 3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HTML Reporting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7" name="CustomShape 4"/>
          <p:cNvSpPr/>
          <p:nvPr/>
        </p:nvSpPr>
        <p:spPr>
          <a:xfrm>
            <a:off x="639720" y="1382760"/>
            <a:ext cx="9687240" cy="71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80000"/>
              </a:lnSpc>
            </a:pP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 </a:t>
            </a: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registration test – galen reports (layout error)                          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8" name="CustomShape 5"/>
          <p:cNvSpPr/>
          <p:nvPr/>
        </p:nvSpPr>
        <p:spPr>
          <a:xfrm>
            <a:off x="305640" y="1927080"/>
            <a:ext cx="11881080" cy="59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2 - If there is a layout error, it will highlight it as shown bellow:   3 - Also, when we click the “Showimage comparison”                                                                                                      link, it shows the mismatches: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9" name="" descr=""/>
          <p:cNvPicPr/>
          <p:nvPr/>
        </p:nvPicPr>
        <p:blipFill>
          <a:blip r:embed="rId2"/>
          <a:stretch/>
        </p:blipFill>
        <p:spPr>
          <a:xfrm>
            <a:off x="548280" y="2560320"/>
            <a:ext cx="4569120" cy="3290040"/>
          </a:xfrm>
          <a:prstGeom prst="rect">
            <a:avLst/>
          </a:prstGeom>
          <a:ln>
            <a:noFill/>
          </a:ln>
        </p:spPr>
      </p:pic>
      <p:pic>
        <p:nvPicPr>
          <p:cNvPr id="390" name="" descr=""/>
          <p:cNvPicPr/>
          <p:nvPr/>
        </p:nvPicPr>
        <p:blipFill>
          <a:blip r:embed="rId3"/>
          <a:stretch/>
        </p:blipFill>
        <p:spPr>
          <a:xfrm>
            <a:off x="6490440" y="2560320"/>
            <a:ext cx="5483160" cy="3491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CustomShape 1"/>
          <p:cNvSpPr/>
          <p:nvPr/>
        </p:nvSpPr>
        <p:spPr>
          <a:xfrm>
            <a:off x="4950720" y="3054240"/>
            <a:ext cx="6395760" cy="108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392" name="Content Placeholder 8"/>
          <p:cNvGraphicFramePr/>
          <p:nvPr/>
        </p:nvGraphicFramePr>
        <p:xfrm>
          <a:off x="326160" y="1910160"/>
          <a:ext cx="4620600" cy="3007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93" name="CustomShape 2"/>
          <p:cNvSpPr/>
          <p:nvPr/>
        </p:nvSpPr>
        <p:spPr>
          <a:xfrm>
            <a:off x="1462320" y="914400"/>
            <a:ext cx="9412920" cy="113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4" name="CustomShape 3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HTML Reporting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5" name="CustomShape 4"/>
          <p:cNvSpPr/>
          <p:nvPr/>
        </p:nvSpPr>
        <p:spPr>
          <a:xfrm>
            <a:off x="639720" y="1382760"/>
            <a:ext cx="7584480" cy="48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80000"/>
              </a:lnSpc>
            </a:pP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 </a:t>
            </a: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Login test – galen reports  for all devices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                        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6" name="CustomShape 5"/>
          <p:cNvSpPr/>
          <p:nvPr/>
        </p:nvSpPr>
        <p:spPr>
          <a:xfrm>
            <a:off x="305640" y="2743200"/>
            <a:ext cx="11881080" cy="59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1 - Successful HTML report will look like this:       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7" name="" descr=""/>
          <p:cNvPicPr/>
          <p:nvPr/>
        </p:nvPicPr>
        <p:blipFill>
          <a:blip r:embed="rId2"/>
          <a:stretch/>
        </p:blipFill>
        <p:spPr>
          <a:xfrm>
            <a:off x="60840" y="1828800"/>
            <a:ext cx="11882160" cy="792720"/>
          </a:xfrm>
          <a:prstGeom prst="rect">
            <a:avLst/>
          </a:prstGeom>
          <a:ln>
            <a:noFill/>
          </a:ln>
        </p:spPr>
      </p:pic>
      <p:pic>
        <p:nvPicPr>
          <p:cNvPr id="398" name="" descr=""/>
          <p:cNvPicPr/>
          <p:nvPr/>
        </p:nvPicPr>
        <p:blipFill>
          <a:blip r:embed="rId3"/>
          <a:stretch/>
        </p:blipFill>
        <p:spPr>
          <a:xfrm>
            <a:off x="365400" y="3383280"/>
            <a:ext cx="4397400" cy="2236320"/>
          </a:xfrm>
          <a:prstGeom prst="rect">
            <a:avLst/>
          </a:prstGeom>
          <a:ln>
            <a:noFill/>
          </a:ln>
        </p:spPr>
      </p:pic>
      <p:pic>
        <p:nvPicPr>
          <p:cNvPr id="399" name="" descr=""/>
          <p:cNvPicPr/>
          <p:nvPr/>
        </p:nvPicPr>
        <p:blipFill>
          <a:blip r:embed="rId4"/>
          <a:stretch/>
        </p:blipFill>
        <p:spPr>
          <a:xfrm>
            <a:off x="6399000" y="3383280"/>
            <a:ext cx="4568760" cy="2493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ustomShape 1"/>
          <p:cNvSpPr/>
          <p:nvPr/>
        </p:nvSpPr>
        <p:spPr>
          <a:xfrm>
            <a:off x="4950720" y="3054240"/>
            <a:ext cx="6395760" cy="108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401" name="Content Placeholder 8"/>
          <p:cNvGraphicFramePr/>
          <p:nvPr/>
        </p:nvGraphicFramePr>
        <p:xfrm>
          <a:off x="326160" y="1910160"/>
          <a:ext cx="4620600" cy="3007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02" name="CustomShape 2"/>
          <p:cNvSpPr/>
          <p:nvPr/>
        </p:nvSpPr>
        <p:spPr>
          <a:xfrm>
            <a:off x="1462320" y="914400"/>
            <a:ext cx="9412920" cy="113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CustomShape 3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HTML Reporting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4" name="CustomShape 4"/>
          <p:cNvSpPr/>
          <p:nvPr/>
        </p:nvSpPr>
        <p:spPr>
          <a:xfrm>
            <a:off x="639720" y="1382760"/>
            <a:ext cx="7584480" cy="48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80000"/>
              </a:lnSpc>
            </a:pP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 </a:t>
            </a: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Login test – galen reports (layout error)                          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5" name="CustomShape 5"/>
          <p:cNvSpPr/>
          <p:nvPr/>
        </p:nvSpPr>
        <p:spPr>
          <a:xfrm>
            <a:off x="305640" y="1927080"/>
            <a:ext cx="11881080" cy="59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2 - If there is a layout error, it will highlight it as shown bellow:   3 - Also, when we click the “Showimage comparison”                                                                                                      link, it shows the mismatches: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6" name="" descr=""/>
          <p:cNvPicPr/>
          <p:nvPr/>
        </p:nvPicPr>
        <p:blipFill>
          <a:blip r:embed="rId2"/>
          <a:stretch/>
        </p:blipFill>
        <p:spPr>
          <a:xfrm>
            <a:off x="365400" y="2528280"/>
            <a:ext cx="5794200" cy="3546000"/>
          </a:xfrm>
          <a:prstGeom prst="rect">
            <a:avLst/>
          </a:prstGeom>
          <a:ln>
            <a:noFill/>
          </a:ln>
        </p:spPr>
      </p:pic>
      <p:pic>
        <p:nvPicPr>
          <p:cNvPr id="407" name="" descr=""/>
          <p:cNvPicPr/>
          <p:nvPr/>
        </p:nvPicPr>
        <p:blipFill>
          <a:blip r:embed="rId3"/>
          <a:stretch/>
        </p:blipFill>
        <p:spPr>
          <a:xfrm>
            <a:off x="6819120" y="2743200"/>
            <a:ext cx="4971240" cy="3290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CustomShape 1"/>
          <p:cNvSpPr/>
          <p:nvPr/>
        </p:nvSpPr>
        <p:spPr>
          <a:xfrm>
            <a:off x="4950720" y="3054240"/>
            <a:ext cx="6395760" cy="108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409" name="Content Placeholder 8"/>
          <p:cNvGraphicFramePr/>
          <p:nvPr/>
        </p:nvGraphicFramePr>
        <p:xfrm>
          <a:off x="326160" y="1910160"/>
          <a:ext cx="4620600" cy="3007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10" name="CustomShape 2"/>
          <p:cNvSpPr/>
          <p:nvPr/>
        </p:nvSpPr>
        <p:spPr>
          <a:xfrm>
            <a:off x="1462320" y="914400"/>
            <a:ext cx="9412920" cy="113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CustomShape 3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HTML Reporting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2" name="CustomShape 4"/>
          <p:cNvSpPr/>
          <p:nvPr/>
        </p:nvSpPr>
        <p:spPr>
          <a:xfrm>
            <a:off x="639720" y="1382760"/>
            <a:ext cx="8409240" cy="48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80000"/>
              </a:lnSpc>
            </a:pP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 </a:t>
            </a: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Blog selection test – galen reports  for all devices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                        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3" name="CustomShape 5"/>
          <p:cNvSpPr/>
          <p:nvPr/>
        </p:nvSpPr>
        <p:spPr>
          <a:xfrm>
            <a:off x="305640" y="2743200"/>
            <a:ext cx="11881080" cy="59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1 - Successful HTML report will look like this:       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4" name="" descr=""/>
          <p:cNvPicPr/>
          <p:nvPr/>
        </p:nvPicPr>
        <p:blipFill>
          <a:blip r:embed="rId2"/>
          <a:stretch/>
        </p:blipFill>
        <p:spPr>
          <a:xfrm>
            <a:off x="182520" y="1883520"/>
            <a:ext cx="11882880" cy="767160"/>
          </a:xfrm>
          <a:prstGeom prst="rect">
            <a:avLst/>
          </a:prstGeom>
          <a:ln>
            <a:noFill/>
          </a:ln>
        </p:spPr>
      </p:pic>
      <p:pic>
        <p:nvPicPr>
          <p:cNvPr id="415" name="" descr=""/>
          <p:cNvPicPr/>
          <p:nvPr/>
        </p:nvPicPr>
        <p:blipFill>
          <a:blip r:embed="rId3"/>
          <a:stretch/>
        </p:blipFill>
        <p:spPr>
          <a:xfrm>
            <a:off x="326160" y="3332160"/>
            <a:ext cx="5293080" cy="2427480"/>
          </a:xfrm>
          <a:prstGeom prst="rect">
            <a:avLst/>
          </a:prstGeom>
          <a:ln>
            <a:noFill/>
          </a:ln>
        </p:spPr>
      </p:pic>
      <p:pic>
        <p:nvPicPr>
          <p:cNvPr id="416" name="" descr=""/>
          <p:cNvPicPr/>
          <p:nvPr/>
        </p:nvPicPr>
        <p:blipFill>
          <a:blip r:embed="rId4"/>
          <a:stretch/>
        </p:blipFill>
        <p:spPr>
          <a:xfrm>
            <a:off x="6307560" y="3017520"/>
            <a:ext cx="4642920" cy="2925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CustomShape 1"/>
          <p:cNvSpPr/>
          <p:nvPr/>
        </p:nvSpPr>
        <p:spPr>
          <a:xfrm>
            <a:off x="4950720" y="3054240"/>
            <a:ext cx="6395760" cy="108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418" name="Content Placeholder 8"/>
          <p:cNvGraphicFramePr/>
          <p:nvPr/>
        </p:nvGraphicFramePr>
        <p:xfrm>
          <a:off x="326160" y="1910160"/>
          <a:ext cx="4620600" cy="3007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19" name="CustomShape 2"/>
          <p:cNvSpPr/>
          <p:nvPr/>
        </p:nvSpPr>
        <p:spPr>
          <a:xfrm>
            <a:off x="1462320" y="914400"/>
            <a:ext cx="9412920" cy="113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0" name="CustomShape 3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HTML Reporting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1" name="CustomShape 4"/>
          <p:cNvSpPr/>
          <p:nvPr/>
        </p:nvSpPr>
        <p:spPr>
          <a:xfrm>
            <a:off x="639720" y="1382760"/>
            <a:ext cx="9048960" cy="48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80000"/>
              </a:lnSpc>
            </a:pP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 </a:t>
            </a: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Blog selection test – galen reports (layout error)                          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2" name="CustomShape 5"/>
          <p:cNvSpPr/>
          <p:nvPr/>
        </p:nvSpPr>
        <p:spPr>
          <a:xfrm>
            <a:off x="305640" y="1927080"/>
            <a:ext cx="11881080" cy="59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2 - If there is a layout error, it will highlight it as shown bellow:   3 - Also, when we click the “Showimage comparison”                                                                                                      link, it shows the mismatches: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23" name="" descr=""/>
          <p:cNvPicPr/>
          <p:nvPr/>
        </p:nvPicPr>
        <p:blipFill>
          <a:blip r:embed="rId2"/>
          <a:stretch/>
        </p:blipFill>
        <p:spPr>
          <a:xfrm>
            <a:off x="645840" y="2722680"/>
            <a:ext cx="4655160" cy="3036960"/>
          </a:xfrm>
          <a:prstGeom prst="rect">
            <a:avLst/>
          </a:prstGeom>
          <a:ln>
            <a:noFill/>
          </a:ln>
        </p:spPr>
      </p:pic>
      <p:pic>
        <p:nvPicPr>
          <p:cNvPr id="424" name="" descr=""/>
          <p:cNvPicPr/>
          <p:nvPr/>
        </p:nvPicPr>
        <p:blipFill>
          <a:blip r:embed="rId3"/>
          <a:stretch/>
        </p:blipFill>
        <p:spPr>
          <a:xfrm>
            <a:off x="6124680" y="2814120"/>
            <a:ext cx="5321520" cy="3036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CustomShape 1"/>
          <p:cNvSpPr/>
          <p:nvPr/>
        </p:nvSpPr>
        <p:spPr>
          <a:xfrm>
            <a:off x="806400" y="2414160"/>
            <a:ext cx="3796200" cy="26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CustomShape 2"/>
          <p:cNvSpPr/>
          <p:nvPr/>
        </p:nvSpPr>
        <p:spPr>
          <a:xfrm>
            <a:off x="1188360" y="1405080"/>
            <a:ext cx="6395760" cy="42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CustomShape 3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People involved in project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28" name="" descr=""/>
          <p:cNvPicPr/>
          <p:nvPr/>
        </p:nvPicPr>
        <p:blipFill>
          <a:blip r:embed="rId1"/>
          <a:stretch/>
        </p:blipFill>
        <p:spPr>
          <a:xfrm>
            <a:off x="1279800" y="2377440"/>
            <a:ext cx="3198600" cy="3016440"/>
          </a:xfrm>
          <a:prstGeom prst="rect">
            <a:avLst/>
          </a:prstGeom>
          <a:ln>
            <a:noFill/>
          </a:ln>
        </p:spPr>
      </p:pic>
      <p:pic>
        <p:nvPicPr>
          <p:cNvPr id="429" name="" descr=""/>
          <p:cNvPicPr/>
          <p:nvPr/>
        </p:nvPicPr>
        <p:blipFill>
          <a:blip r:embed="rId2"/>
          <a:stretch/>
        </p:blipFill>
        <p:spPr>
          <a:xfrm>
            <a:off x="6855840" y="2377440"/>
            <a:ext cx="3124440" cy="3014640"/>
          </a:xfrm>
          <a:prstGeom prst="rect">
            <a:avLst/>
          </a:prstGeom>
          <a:ln>
            <a:noFill/>
          </a:ln>
        </p:spPr>
      </p:pic>
      <p:sp>
        <p:nvSpPr>
          <p:cNvPr id="430" name="CustomShape 4"/>
          <p:cNvSpPr/>
          <p:nvPr/>
        </p:nvSpPr>
        <p:spPr>
          <a:xfrm>
            <a:off x="-91080" y="1828800"/>
            <a:ext cx="1178964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The two guilty in making this amazing, unseen, incredible, fascinating project are.....it was a joke, it's just a simple project.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1" name="CustomShape 5"/>
          <p:cNvSpPr/>
          <p:nvPr/>
        </p:nvSpPr>
        <p:spPr>
          <a:xfrm>
            <a:off x="914040" y="5669280"/>
            <a:ext cx="385884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Alex Dorha – Alex.Dorha@endava.com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2" name="CustomShape 6"/>
          <p:cNvSpPr/>
          <p:nvPr/>
        </p:nvSpPr>
        <p:spPr>
          <a:xfrm>
            <a:off x="6490440" y="5676840"/>
            <a:ext cx="4842360" cy="5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Ruben Pintican - Rubint.Pintican@endava.com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ustomShape 1"/>
          <p:cNvSpPr/>
          <p:nvPr/>
        </p:nvSpPr>
        <p:spPr>
          <a:xfrm>
            <a:off x="806400" y="2414160"/>
            <a:ext cx="3796200" cy="26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CustomShape 2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Documentation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5" name="CustomShape 3"/>
          <p:cNvSpPr/>
          <p:nvPr/>
        </p:nvSpPr>
        <p:spPr>
          <a:xfrm>
            <a:off x="663840" y="1786680"/>
            <a:ext cx="62150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1"/>
              </a:rPr>
              <a:t>http://galenframework.com/docs/getting-started-configuration/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CustomShape 4"/>
          <p:cNvSpPr/>
          <p:nvPr/>
        </p:nvSpPr>
        <p:spPr>
          <a:xfrm>
            <a:off x="733680" y="2342520"/>
            <a:ext cx="392976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2"/>
              </a:rPr>
              <a:t>https://jbehave.org/introduction.html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7" name="CustomShape 5"/>
          <p:cNvSpPr/>
          <p:nvPr/>
        </p:nvSpPr>
        <p:spPr>
          <a:xfrm>
            <a:off x="549000" y="2834640"/>
            <a:ext cx="950940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3"/>
              </a:rPr>
              <a:t>https://www.guru99.com/page-object-model-pom-page-factory-in-selenium-ultimate-guide.html</a:t>
            </a:r>
            <a:r>
              <a:rPr b="0" lang="en-US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CustomShape 1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Q&amp;A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9" name="CustomShape 2"/>
          <p:cNvSpPr/>
          <p:nvPr/>
        </p:nvSpPr>
        <p:spPr>
          <a:xfrm>
            <a:off x="7550280" y="2414160"/>
            <a:ext cx="3796200" cy="26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0" name="CustomShape 3"/>
          <p:cNvSpPr/>
          <p:nvPr/>
        </p:nvSpPr>
        <p:spPr>
          <a:xfrm>
            <a:off x="806400" y="2640600"/>
            <a:ext cx="6395760" cy="38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1" name="CustomShape 4"/>
          <p:cNvSpPr/>
          <p:nvPr/>
        </p:nvSpPr>
        <p:spPr>
          <a:xfrm>
            <a:off x="806400" y="3028320"/>
            <a:ext cx="6395760" cy="161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42" name="" descr=""/>
          <p:cNvPicPr/>
          <p:nvPr/>
        </p:nvPicPr>
        <p:blipFill>
          <a:blip r:embed="rId1"/>
          <a:stretch/>
        </p:blipFill>
        <p:spPr>
          <a:xfrm>
            <a:off x="1920240" y="1554480"/>
            <a:ext cx="8229240" cy="4188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CustomShape 1"/>
          <p:cNvSpPr/>
          <p:nvPr/>
        </p:nvSpPr>
        <p:spPr>
          <a:xfrm>
            <a:off x="1393920" y="3404160"/>
            <a:ext cx="7248600" cy="105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/>
          <a:p>
            <a:pPr>
              <a:lnSpc>
                <a:spcPct val="70000"/>
              </a:lnSpc>
            </a:pPr>
            <a:r>
              <a:rPr b="1" lang="en-US" sz="48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Galen – automation testing framework for visual testing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1" name="CustomShape 2"/>
          <p:cNvSpPr/>
          <p:nvPr/>
        </p:nvSpPr>
        <p:spPr>
          <a:xfrm>
            <a:off x="1393920" y="4533840"/>
            <a:ext cx="724860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ustomShape 1"/>
          <p:cNvSpPr/>
          <p:nvPr/>
        </p:nvSpPr>
        <p:spPr>
          <a:xfrm>
            <a:off x="806400" y="996840"/>
            <a:ext cx="4181040" cy="65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>
              <a:lnSpc>
                <a:spcPct val="70000"/>
              </a:lnSpc>
            </a:pPr>
            <a:r>
              <a:rPr b="1" lang="en-US" sz="48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agenda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3" name="CustomShape 2"/>
          <p:cNvSpPr/>
          <p:nvPr/>
        </p:nvSpPr>
        <p:spPr>
          <a:xfrm>
            <a:off x="806400" y="2016720"/>
            <a:ext cx="9675720" cy="393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 marL="457200" indent="-453240">
              <a:lnSpc>
                <a:spcPct val="9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33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Arial"/>
              </a:rPr>
              <a:t>Description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3240">
              <a:lnSpc>
                <a:spcPct val="9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33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Arial"/>
              </a:rPr>
              <a:t>How it works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3240">
              <a:lnSpc>
                <a:spcPct val="9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33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Arial"/>
              </a:rPr>
              <a:t>Gspec files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3240">
              <a:lnSpc>
                <a:spcPct val="9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3300" spc="-1" strike="noStrike" cap="all">
                <a:solidFill>
                  <a:srgbClr val="de411b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Arial"/>
              </a:rPr>
              <a:t>Story file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3240">
              <a:lnSpc>
                <a:spcPct val="9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33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Arial"/>
              </a:rPr>
              <a:t>HTML Reporting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3240">
              <a:lnSpc>
                <a:spcPct val="9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33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 Bold"/>
                <a:ea typeface="Arial"/>
              </a:rPr>
              <a:t>Q&amp;A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CustomShape 1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 </a:t>
            </a: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Galen Framework - Description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5" name="CustomShape 2"/>
          <p:cNvSpPr/>
          <p:nvPr/>
        </p:nvSpPr>
        <p:spPr>
          <a:xfrm>
            <a:off x="5484600" y="731520"/>
            <a:ext cx="6486840" cy="438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01240" rIns="90000" tIns="45000" bIns="45000" anchor="b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2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Galen is a powerful automated test framework for testing and validating responsive CSS within your website or web-application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2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Galen Framework is an open source layout and functional testing framework for websites.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2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Its written in Java, which allows testing the look and feel of responsive websites.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2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 has its own special language Galen Specs for describing the positioning and alignment of elements on a Web page.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2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 is based on Selenium and could be executed via Selenium Web Driver and all the related tools.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36" name="" descr=""/>
          <p:cNvPicPr/>
          <p:nvPr/>
        </p:nvPicPr>
        <p:blipFill>
          <a:blip r:embed="rId1"/>
          <a:stretch/>
        </p:blipFill>
        <p:spPr>
          <a:xfrm rot="20260200">
            <a:off x="355320" y="2728440"/>
            <a:ext cx="4723200" cy="2337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CustomShape 1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How does it work?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CustomShape 2"/>
          <p:cNvSpPr/>
          <p:nvPr/>
        </p:nvSpPr>
        <p:spPr>
          <a:xfrm>
            <a:off x="731520" y="1727640"/>
            <a:ext cx="11332440" cy="46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/>
          <a:p>
            <a:pPr>
              <a:lnSpc>
                <a:spcPct val="80000"/>
              </a:lnSpc>
            </a:pP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    </a:t>
            </a: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Create a  Maven Test Project                      POM Xml – Dependency                           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9" name="CustomShape 3"/>
          <p:cNvSpPr/>
          <p:nvPr/>
        </p:nvSpPr>
        <p:spPr>
          <a:xfrm>
            <a:off x="365400" y="2377440"/>
            <a:ext cx="6395760" cy="63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0124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                                                                             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0" name="CustomShape 4"/>
          <p:cNvSpPr/>
          <p:nvPr/>
        </p:nvSpPr>
        <p:spPr>
          <a:xfrm>
            <a:off x="806400" y="4297680"/>
            <a:ext cx="639576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5"/>
          <p:cNvSpPr/>
          <p:nvPr/>
        </p:nvSpPr>
        <p:spPr>
          <a:xfrm>
            <a:off x="4936320" y="4297680"/>
            <a:ext cx="6395760" cy="45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/>
          <a:p>
            <a:pPr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80000"/>
              </a:lnSpc>
            </a:pP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                           </a:t>
            </a: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Use selenium Web driver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2" name="CustomShape 6"/>
          <p:cNvSpPr/>
          <p:nvPr/>
        </p:nvSpPr>
        <p:spPr>
          <a:xfrm>
            <a:off x="6490440" y="4846320"/>
            <a:ext cx="5318280" cy="145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0124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Galen Framework uses Selenium in order to   open web browser and select the tested elements on page.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3" name="CustomShape 7"/>
          <p:cNvSpPr/>
          <p:nvPr/>
        </p:nvSpPr>
        <p:spPr>
          <a:xfrm>
            <a:off x="6978240" y="2194560"/>
            <a:ext cx="4536720" cy="22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44" name="" descr=""/>
          <p:cNvPicPr/>
          <p:nvPr/>
        </p:nvPicPr>
        <p:blipFill>
          <a:blip r:embed="rId1"/>
          <a:stretch/>
        </p:blipFill>
        <p:spPr>
          <a:xfrm>
            <a:off x="1096920" y="2151360"/>
            <a:ext cx="4293720" cy="3752640"/>
          </a:xfrm>
          <a:prstGeom prst="rect">
            <a:avLst/>
          </a:prstGeom>
          <a:ln>
            <a:noFill/>
          </a:ln>
        </p:spPr>
      </p:pic>
      <p:sp>
        <p:nvSpPr>
          <p:cNvPr id="345" name="CustomShape 8"/>
          <p:cNvSpPr/>
          <p:nvPr/>
        </p:nvSpPr>
        <p:spPr>
          <a:xfrm>
            <a:off x="6673320" y="2103120"/>
            <a:ext cx="5281920" cy="264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Add Galen Maven Dependency to the pom.xml 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&lt;dependency&gt;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&lt;groupId&gt;com.galenframework&lt;/groupId&gt;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&lt;artifactId&gt;galen-java-support&lt;/artifactId&gt;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&lt;version&gt;2.4.4&lt;/version&gt;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&lt;/dependency&gt;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GSPEC FILES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CustomShape 2"/>
          <p:cNvSpPr/>
          <p:nvPr/>
        </p:nvSpPr>
        <p:spPr>
          <a:xfrm>
            <a:off x="806400" y="2377440"/>
            <a:ext cx="5001840" cy="319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It has a special language to describe the layout of web page for different browser sizes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285840" indent="-281880">
              <a:lnSpc>
                <a:spcPct val="10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You just need to define your own tags for devices and sizes, and the using the galen spec language write checks for each element on page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285840" indent="-281880">
              <a:lnSpc>
                <a:spcPct val="10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The best way to test the layout is to check location and dimensions of elements relatively to each other.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285840" indent="-281880">
              <a:lnSpc>
                <a:spcPct val="10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Here is a small example of basic syntax from our project.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8" name="CustomShape 3"/>
          <p:cNvSpPr/>
          <p:nvPr/>
        </p:nvSpPr>
        <p:spPr>
          <a:xfrm>
            <a:off x="753840" y="1828800"/>
            <a:ext cx="5001840" cy="36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/>
          <a:p>
            <a:pPr>
              <a:lnSpc>
                <a:spcPct val="90000"/>
              </a:lnSpc>
            </a:pPr>
            <a:r>
              <a:rPr b="1" lang="en-US" sz="20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Write a Galen Spec File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9" name="CustomShape 4"/>
          <p:cNvSpPr/>
          <p:nvPr/>
        </p:nvSpPr>
        <p:spPr>
          <a:xfrm>
            <a:off x="6344640" y="2568600"/>
            <a:ext cx="5001840" cy="214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0" name="CustomShape 5"/>
          <p:cNvSpPr/>
          <p:nvPr/>
        </p:nvSpPr>
        <p:spPr>
          <a:xfrm>
            <a:off x="6344640" y="2190960"/>
            <a:ext cx="5001840" cy="36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6"/>
          <p:cNvSpPr/>
          <p:nvPr/>
        </p:nvSpPr>
        <p:spPr>
          <a:xfrm>
            <a:off x="793440" y="5350680"/>
            <a:ext cx="1109160" cy="39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CustomShape 7"/>
          <p:cNvSpPr/>
          <p:nvPr/>
        </p:nvSpPr>
        <p:spPr>
          <a:xfrm>
            <a:off x="3217680" y="5341680"/>
            <a:ext cx="1109160" cy="39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2000" spc="-120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CustomShape 8"/>
          <p:cNvSpPr/>
          <p:nvPr/>
        </p:nvSpPr>
        <p:spPr>
          <a:xfrm>
            <a:off x="6391800" y="4391280"/>
            <a:ext cx="2273040" cy="44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45000" anchor="b"/>
          <a:p>
            <a:pPr algn="ctr">
              <a:lnSpc>
                <a:spcPct val="100000"/>
              </a:lnSpc>
            </a:pPr>
            <a:r>
              <a:rPr b="1" lang="en-US" sz="2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4" name="CustomShape 9"/>
          <p:cNvSpPr/>
          <p:nvPr/>
        </p:nvSpPr>
        <p:spPr>
          <a:xfrm>
            <a:off x="8957520" y="5222880"/>
            <a:ext cx="2273040" cy="44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45000" anchor="b"/>
          <a:p>
            <a:pPr algn="ctr">
              <a:lnSpc>
                <a:spcPct val="100000"/>
              </a:lnSpc>
            </a:pPr>
            <a:r>
              <a:rPr b="1" lang="en-US" sz="2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5" name="CustomShape 10"/>
          <p:cNvSpPr/>
          <p:nvPr/>
        </p:nvSpPr>
        <p:spPr>
          <a:xfrm>
            <a:off x="8934120" y="4412160"/>
            <a:ext cx="2273040" cy="44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45000" anchor="b"/>
          <a:p>
            <a:pPr algn="ctr">
              <a:lnSpc>
                <a:spcPct val="100000"/>
              </a:lnSpc>
            </a:pPr>
            <a:r>
              <a:rPr b="1" lang="en-US" sz="2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6" name="" descr=""/>
          <p:cNvPicPr/>
          <p:nvPr/>
        </p:nvPicPr>
        <p:blipFill>
          <a:blip r:embed="rId1"/>
          <a:stretch/>
        </p:blipFill>
        <p:spPr>
          <a:xfrm>
            <a:off x="6399000" y="1463040"/>
            <a:ext cx="4750560" cy="4752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1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Story files - jbehave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806400" y="2560320"/>
            <a:ext cx="5001840" cy="143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 story is a collection of scenarios, each detailing different examples of the behaviour of a given increment of functionality of the system.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For our project we have three story files: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285840" indent="-281880">
              <a:lnSpc>
                <a:spcPct val="10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RegistrationTestStory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285840" indent="-281880">
              <a:lnSpc>
                <a:spcPct val="10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LoginTestStory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285840" indent="-281880">
              <a:lnSpc>
                <a:spcPct val="10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BlogSelectionStory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285840" indent="-281880">
              <a:lnSpc>
                <a:spcPct val="100000"/>
              </a:lnSpc>
              <a:buClr>
                <a:srgbClr val="de411b"/>
              </a:buClr>
              <a:buFont typeface="Wingdings" charset="2"/>
              <a:buChar char="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9" name="CustomShape 3"/>
          <p:cNvSpPr/>
          <p:nvPr/>
        </p:nvSpPr>
        <p:spPr>
          <a:xfrm>
            <a:off x="806400" y="2182680"/>
            <a:ext cx="5001840" cy="36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/>
          <a:p>
            <a:pPr>
              <a:lnSpc>
                <a:spcPct val="90000"/>
              </a:lnSpc>
            </a:pPr>
            <a:r>
              <a:rPr b="1" lang="en-US" sz="20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What is a story file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0" name="CustomShape 4"/>
          <p:cNvSpPr/>
          <p:nvPr/>
        </p:nvSpPr>
        <p:spPr>
          <a:xfrm>
            <a:off x="6344640" y="2568600"/>
            <a:ext cx="5001840" cy="214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1" name="CustomShape 5"/>
          <p:cNvSpPr/>
          <p:nvPr/>
        </p:nvSpPr>
        <p:spPr>
          <a:xfrm>
            <a:off x="6344640" y="2190960"/>
            <a:ext cx="5001840" cy="36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CustomShape 6"/>
          <p:cNvSpPr/>
          <p:nvPr/>
        </p:nvSpPr>
        <p:spPr>
          <a:xfrm>
            <a:off x="793440" y="5350680"/>
            <a:ext cx="1109160" cy="39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2000" spc="-120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3" name="CustomShape 7"/>
          <p:cNvSpPr/>
          <p:nvPr/>
        </p:nvSpPr>
        <p:spPr>
          <a:xfrm>
            <a:off x="4359960" y="5343480"/>
            <a:ext cx="1109160" cy="39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2000" spc="-120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4" name="CustomShape 8"/>
          <p:cNvSpPr/>
          <p:nvPr/>
        </p:nvSpPr>
        <p:spPr>
          <a:xfrm>
            <a:off x="6379560" y="5225040"/>
            <a:ext cx="2273040" cy="44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45000" anchor="b"/>
          <a:p>
            <a:pPr algn="ctr">
              <a:lnSpc>
                <a:spcPct val="100000"/>
              </a:lnSpc>
            </a:pPr>
            <a:r>
              <a:rPr b="1" lang="en-US" sz="2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5" name="CustomShape 9"/>
          <p:cNvSpPr/>
          <p:nvPr/>
        </p:nvSpPr>
        <p:spPr>
          <a:xfrm>
            <a:off x="8934120" y="4412160"/>
            <a:ext cx="2273040" cy="44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45000" anchor="b"/>
          <a:p>
            <a:pPr algn="ctr">
              <a:lnSpc>
                <a:spcPct val="100000"/>
              </a:lnSpc>
            </a:pPr>
            <a:r>
              <a:rPr b="1" lang="en-US" sz="2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66" name="" descr=""/>
          <p:cNvPicPr/>
          <p:nvPr/>
        </p:nvPicPr>
        <p:blipFill>
          <a:blip r:embed="rId1"/>
          <a:stretch/>
        </p:blipFill>
        <p:spPr>
          <a:xfrm>
            <a:off x="5576040" y="1810440"/>
            <a:ext cx="5116320" cy="4221720"/>
          </a:xfrm>
          <a:prstGeom prst="rect">
            <a:avLst/>
          </a:prstGeom>
          <a:ln>
            <a:noFill/>
          </a:ln>
        </p:spPr>
      </p:pic>
      <p:pic>
        <p:nvPicPr>
          <p:cNvPr id="367" name="" descr=""/>
          <p:cNvPicPr/>
          <p:nvPr/>
        </p:nvPicPr>
        <p:blipFill>
          <a:blip r:embed="rId2"/>
          <a:stretch/>
        </p:blipFill>
        <p:spPr>
          <a:xfrm>
            <a:off x="822960" y="4883040"/>
            <a:ext cx="2834640" cy="1024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Story files - Steps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9" name="CustomShape 2"/>
          <p:cNvSpPr/>
          <p:nvPr/>
        </p:nvSpPr>
        <p:spPr>
          <a:xfrm>
            <a:off x="822600" y="1280160"/>
            <a:ext cx="3262680" cy="44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0" anchor="b"/>
          <a:p>
            <a:pPr>
              <a:lnSpc>
                <a:spcPct val="70000"/>
              </a:lnSpc>
            </a:pPr>
            <a:r>
              <a:rPr b="1" lang="en-US" sz="16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Registration test Story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0" name="CustomShape 3"/>
          <p:cNvSpPr/>
          <p:nvPr/>
        </p:nvSpPr>
        <p:spPr>
          <a:xfrm>
            <a:off x="4844880" y="1290600"/>
            <a:ext cx="3262680" cy="44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0" anchor="b"/>
          <a:p>
            <a:pPr>
              <a:lnSpc>
                <a:spcPct val="100000"/>
              </a:lnSpc>
            </a:pPr>
            <a:r>
              <a:rPr b="1" lang="en-US" sz="16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Login test Story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1" name="CustomShape 4"/>
          <p:cNvSpPr/>
          <p:nvPr/>
        </p:nvSpPr>
        <p:spPr>
          <a:xfrm>
            <a:off x="8592840" y="1290600"/>
            <a:ext cx="3262680" cy="44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0" anchor="b"/>
          <a:p>
            <a:pPr>
              <a:lnSpc>
                <a:spcPct val="100000"/>
              </a:lnSpc>
            </a:pPr>
            <a:r>
              <a:rPr b="1" lang="en-US" sz="16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Blog selection test Story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2" name="CustomShape 5"/>
          <p:cNvSpPr/>
          <p:nvPr/>
        </p:nvSpPr>
        <p:spPr>
          <a:xfrm>
            <a:off x="796320" y="1935360"/>
            <a:ext cx="3262680" cy="176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Open the URL </a:t>
            </a: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1"/>
              </a:rPr>
              <a:t>https://www.lambdatest.com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The site was opened in three different  resolutions : desktop, tablet, mobile.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 Access the Registration page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Prepare a report for Registration page with Galen for all device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Create a new account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Prepare a report for Account page with Galen for all the device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Logout from site and generate reports for Registration test for all devices.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3" name="CustomShape 6"/>
          <p:cNvSpPr/>
          <p:nvPr/>
        </p:nvSpPr>
        <p:spPr>
          <a:xfrm>
            <a:off x="4779720" y="1954800"/>
            <a:ext cx="3262680" cy="107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Open the URL </a:t>
            </a: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2"/>
              </a:rPr>
              <a:t>https://www.lambdatest.com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The site was opened in three different  resolutions : desktop, tablet, mobile.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 Access the Login page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Prepare a report for Login page with Galen for all device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Login with valid values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Prepare a report for Account page with Galen for all the device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Logout from site and generate reports for Login test for all devices.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4" name="CustomShape 7"/>
          <p:cNvSpPr/>
          <p:nvPr/>
        </p:nvSpPr>
        <p:spPr>
          <a:xfrm>
            <a:off x="8592840" y="2011680"/>
            <a:ext cx="3262680" cy="107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Open the URL </a:t>
            </a: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3"/>
              </a:rPr>
              <a:t>https://www.lambdatest.com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The site was opened in three different  resolutions : desktop, tablet, mobile.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 Access the Blog list page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Prepare a report for Blog list page with Galen for all device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Select a blog from displayed 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Prepare a report for Blog page with Galen for all the device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- Logout from site and generate reports for Blog selection test for all devices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CustomShape 1"/>
          <p:cNvSpPr/>
          <p:nvPr/>
        </p:nvSpPr>
        <p:spPr>
          <a:xfrm>
            <a:off x="4950720" y="3054240"/>
            <a:ext cx="6395760" cy="108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/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6" name="CustomShape 2"/>
          <p:cNvSpPr/>
          <p:nvPr/>
        </p:nvSpPr>
        <p:spPr>
          <a:xfrm>
            <a:off x="1462320" y="914400"/>
            <a:ext cx="9412920" cy="113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CustomShape 3"/>
          <p:cNvSpPr/>
          <p:nvPr/>
        </p:nvSpPr>
        <p:spPr>
          <a:xfrm>
            <a:off x="1210320" y="159840"/>
            <a:ext cx="9825480" cy="102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b" anchorCtr="1"/>
          <a:p>
            <a:pPr algn="ctr">
              <a:lnSpc>
                <a:spcPct val="70000"/>
              </a:lnSpc>
            </a:pPr>
            <a:r>
              <a:rPr b="1" lang="en-US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 Narrow"/>
              </a:rPr>
              <a:t>HTML Reporting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8" name="CustomShape 4"/>
          <p:cNvSpPr/>
          <p:nvPr/>
        </p:nvSpPr>
        <p:spPr>
          <a:xfrm>
            <a:off x="639720" y="1382760"/>
            <a:ext cx="8042760" cy="71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80000"/>
              </a:lnSpc>
            </a:pP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 </a:t>
            </a:r>
            <a:r>
              <a:rPr b="1" lang="en-US" sz="2400" spc="-1" strike="noStrike" cap="all">
                <a:solidFill>
                  <a:srgbClr val="df411c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Arial"/>
              </a:rPr>
              <a:t>Registration test – galen reports  for all devices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9" name="CustomShape 5"/>
          <p:cNvSpPr/>
          <p:nvPr/>
        </p:nvSpPr>
        <p:spPr>
          <a:xfrm>
            <a:off x="273960" y="2528280"/>
            <a:ext cx="11881080" cy="59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1 - Successful HTML report will look like this:           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0" name="" descr=""/>
          <p:cNvPicPr/>
          <p:nvPr/>
        </p:nvPicPr>
        <p:blipFill>
          <a:blip r:embed="rId1"/>
          <a:stretch/>
        </p:blipFill>
        <p:spPr>
          <a:xfrm>
            <a:off x="149760" y="1791000"/>
            <a:ext cx="11882160" cy="775080"/>
          </a:xfrm>
          <a:prstGeom prst="rect">
            <a:avLst/>
          </a:prstGeom>
          <a:ln>
            <a:noFill/>
          </a:ln>
        </p:spPr>
      </p:pic>
      <p:pic>
        <p:nvPicPr>
          <p:cNvPr id="381" name="" descr=""/>
          <p:cNvPicPr/>
          <p:nvPr/>
        </p:nvPicPr>
        <p:blipFill>
          <a:blip r:embed="rId2"/>
          <a:stretch/>
        </p:blipFill>
        <p:spPr>
          <a:xfrm>
            <a:off x="639720" y="3322800"/>
            <a:ext cx="4235400" cy="2436120"/>
          </a:xfrm>
          <a:prstGeom prst="rect">
            <a:avLst/>
          </a:prstGeom>
          <a:ln>
            <a:noFill/>
          </a:ln>
        </p:spPr>
      </p:pic>
      <p:pic>
        <p:nvPicPr>
          <p:cNvPr id="382" name="" descr=""/>
          <p:cNvPicPr/>
          <p:nvPr/>
        </p:nvPicPr>
        <p:blipFill>
          <a:blip r:embed="rId3"/>
          <a:stretch/>
        </p:blipFill>
        <p:spPr>
          <a:xfrm>
            <a:off x="6764760" y="2834640"/>
            <a:ext cx="3471840" cy="3216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PPT-template-August2016</Template>
  <TotalTime>238</TotalTime>
  <Application>LibreOffice/5.1.6.2$Linux_X86_64 LibreOffice_project/10m0$Build-2</Application>
  <Company>Endava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2017-02-27T09:06:14Z</dcterms:created>
  <dc:creator>Ana Maria Scridon</dc:creator>
  <dc:description/>
  <dc:language>en-US</dc:language>
  <cp:lastModifiedBy/>
  <cp:lastPrinted>2015-07-09T12:46:33Z</cp:lastPrinted>
  <dcterms:modified xsi:type="dcterms:W3CDTF">2019-05-14T16:18:54Z</dcterms:modified>
  <cp:revision>52</cp:revision>
  <dc:subject/>
  <dc:title>Presentation title use colour for keywords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Endava</vt:lpwstr>
  </property>
  <property fmtid="{D5CDD505-2E9C-101B-9397-08002B2CF9AE}" pid="4" name="ContentTypeId">
    <vt:lpwstr>0x010100CB6EE3BC1557614384DB5A994CB91308</vt:lpwstr>
  </property>
  <property fmtid="{D5CDD505-2E9C-101B-9397-08002B2CF9AE}" pid="5" name="HiddenSlides">
    <vt:i4>0</vt:i4>
  </property>
  <property fmtid="{D5CDD505-2E9C-101B-9397-08002B2CF9AE}" pid="6" name="HyperlinksChanged">
    <vt:bool>0</vt:bool>
  </property>
  <property fmtid="{D5CDD505-2E9C-101B-9397-08002B2CF9AE}" pid="7" name="LinksUpToDate">
    <vt:bool>0</vt:bool>
  </property>
  <property fmtid="{D5CDD505-2E9C-101B-9397-08002B2CF9AE}" pid="8" name="MMClips">
    <vt:i4>0</vt:i4>
  </property>
  <property fmtid="{D5CDD505-2E9C-101B-9397-08002B2CF9AE}" pid="9" name="Notes">
    <vt:i4>0</vt:i4>
  </property>
  <property fmtid="{D5CDD505-2E9C-101B-9397-08002B2CF9AE}" pid="10" name="Order">
    <vt:i4>72600</vt:i4>
  </property>
  <property fmtid="{D5CDD505-2E9C-101B-9397-08002B2CF9AE}" pid="11" name="PresentationFormat">
    <vt:lpwstr>Widescreen</vt:lpwstr>
  </property>
  <property fmtid="{D5CDD505-2E9C-101B-9397-08002B2CF9AE}" pid="12" name="ScaleCrop">
    <vt:bool>0</vt:bool>
  </property>
  <property fmtid="{D5CDD505-2E9C-101B-9397-08002B2CF9AE}" pid="13" name="ShareDoc">
    <vt:bool>0</vt:bool>
  </property>
  <property fmtid="{D5CDD505-2E9C-101B-9397-08002B2CF9AE}" pid="14" name="Slides">
    <vt:i4>11</vt:i4>
  </property>
  <property fmtid="{D5CDD505-2E9C-101B-9397-08002B2CF9AE}" pid="15" name="_dlc_DocIdItemGuid">
    <vt:lpwstr>259ba538-458e-40a1-b3d5-ba7c1a858b6d</vt:lpwstr>
  </property>
</Properties>
</file>